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0A51-CD28-634E-9A66-A6C845BF1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D3C6F-99E7-8E49-8EC0-BC3F01E38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4AFA4-5132-EA4E-A333-49659E914D50}"/>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5513769C-91EF-9148-9230-1C0CBC372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8338-3A35-1E4A-A5C9-F545908ADC22}"/>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321534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6EDE-FA75-6A4A-8160-D703816A4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A6E36-4F3C-C044-8946-28CC30508F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D54A4-47E9-194B-82B8-57CA1E2983B9}"/>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6E7958D9-920D-6049-B4D4-CA9342F18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CF93D-33C0-7447-8DE2-5BFD9239AF19}"/>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96458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C9862-E1AA-F94E-A125-E3C0EA395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383FF0-AFA0-9F4B-9982-822D5B821D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79DB8-7C67-914C-AB30-570F0DC39488}"/>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B77C6D88-1F90-6344-B19B-2BFF92009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7EE4F-6F44-084E-83B8-57B201424390}"/>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64097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36D9-C689-FE4B-8F50-F017BFE3E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BC244-1CAA-8A44-83C3-99D98C176B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8C1A-6E9E-634C-8DAE-CC293D1F96B5}"/>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9765907F-761D-764C-9D6F-6E8BEB7D0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05457-822A-1048-84CC-CD0E71007E02}"/>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0695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9481-EEC5-D249-B070-E8C726259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4FBEF0-0F2F-E94C-8F82-D53A75EE2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3B2039-3B35-DA4C-A8D0-A00C159914EE}"/>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74848147-39F9-9748-8AFC-5C6E020A0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B0B6C-5F76-A148-BC5A-B9002156086F}"/>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442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C2E1-5239-814E-A46B-2E03E343E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FCFB9-FF2E-D44B-93A5-1486126CCB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54906-C942-734A-94E3-74958AC3C7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7EB2E-8228-C74B-80B7-32C4BEE575D4}"/>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6" name="Footer Placeholder 5">
            <a:extLst>
              <a:ext uri="{FF2B5EF4-FFF2-40B4-BE49-F238E27FC236}">
                <a16:creationId xmlns:a16="http://schemas.microsoft.com/office/drawing/2014/main" id="{23AF4782-19FF-AF42-A652-183949B0F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79084-F5EF-5140-BCD5-09159ED60453}"/>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334505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95C5-2DFF-6848-89B7-074A2D0B9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B2282-138D-0A44-869C-3497CA256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6043B-683F-BA49-A429-8DA3008348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62FFB8-7FF4-3848-B1C8-DB0EC0BB7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0CBDC0-03B8-004B-875D-466839CB13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1A18F2-ACE1-984D-865F-613816C62831}"/>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8" name="Footer Placeholder 7">
            <a:extLst>
              <a:ext uri="{FF2B5EF4-FFF2-40B4-BE49-F238E27FC236}">
                <a16:creationId xmlns:a16="http://schemas.microsoft.com/office/drawing/2014/main" id="{D938DB8A-7A91-9849-BF6D-1503725D7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68C7A-AE71-5244-91A3-EB0F5D82D2A4}"/>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16571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E2DE-4845-4945-96B0-7A48F5A29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FAE73-3170-8E40-985F-C43D3C7106A1}"/>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4" name="Footer Placeholder 3">
            <a:extLst>
              <a:ext uri="{FF2B5EF4-FFF2-40B4-BE49-F238E27FC236}">
                <a16:creationId xmlns:a16="http://schemas.microsoft.com/office/drawing/2014/main" id="{E510CD45-247A-6E4E-860B-6170A46616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5DC59-BC41-F944-A122-D6C8C06B14D6}"/>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57436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B831C-27E8-0C4D-B4B0-53C6675E75E4}"/>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3" name="Footer Placeholder 2">
            <a:extLst>
              <a:ext uri="{FF2B5EF4-FFF2-40B4-BE49-F238E27FC236}">
                <a16:creationId xmlns:a16="http://schemas.microsoft.com/office/drawing/2014/main" id="{A195F623-B420-EC46-BAE8-032C945E94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2D151-530B-1E41-8475-1F0EEF49961F}"/>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73091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F28E-E680-DB4F-9477-D27C193AC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568AD-593E-0544-95C8-472268501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A12EB9-EA2E-864B-81D6-FFA898585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85618F-5A9B-0644-A782-66E5E9E1C664}"/>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6" name="Footer Placeholder 5">
            <a:extLst>
              <a:ext uri="{FF2B5EF4-FFF2-40B4-BE49-F238E27FC236}">
                <a16:creationId xmlns:a16="http://schemas.microsoft.com/office/drawing/2014/main" id="{D1F3F823-388A-F348-8199-C0303C0A3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15B29-E2A7-7043-90F3-650042225017}"/>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43139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5E84-5AFE-D747-A974-F00918304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62933E-1F19-0049-B5EB-FA0AB394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43EEF-3428-4D4D-AE3F-F40FCDDE3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7DA8F-6F24-9E41-8B3D-AE72FFAE6504}"/>
              </a:ext>
            </a:extLst>
          </p:cNvPr>
          <p:cNvSpPr>
            <a:spLocks noGrp="1"/>
          </p:cNvSpPr>
          <p:nvPr>
            <p:ph type="dt" sz="half" idx="10"/>
          </p:nvPr>
        </p:nvSpPr>
        <p:spPr/>
        <p:txBody>
          <a:bodyPr/>
          <a:lstStyle/>
          <a:p>
            <a:fld id="{37FE1F05-6434-A74C-B543-711F023FCC63}" type="datetimeFigureOut">
              <a:rPr lang="en-US" smtClean="0"/>
              <a:t>4/25/19</a:t>
            </a:fld>
            <a:endParaRPr lang="en-US"/>
          </a:p>
        </p:txBody>
      </p:sp>
      <p:sp>
        <p:nvSpPr>
          <p:cNvPr id="6" name="Footer Placeholder 5">
            <a:extLst>
              <a:ext uri="{FF2B5EF4-FFF2-40B4-BE49-F238E27FC236}">
                <a16:creationId xmlns:a16="http://schemas.microsoft.com/office/drawing/2014/main" id="{E7A2566A-394C-2C4C-86F3-1674AE7B1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F57FA-88BE-174A-AAF8-75A56A1E5A45}"/>
              </a:ext>
            </a:extLst>
          </p:cNvPr>
          <p:cNvSpPr>
            <a:spLocks noGrp="1"/>
          </p:cNvSpPr>
          <p:nvPr>
            <p:ph type="sldNum" sz="quarter" idx="12"/>
          </p:nvPr>
        </p:nvSpPr>
        <p:spPr/>
        <p:txBody>
          <a:bodyPr/>
          <a:lstStyle/>
          <a:p>
            <a:fld id="{0052CC28-11E3-3B45-A842-D45410E50B55}" type="slidenum">
              <a:rPr lang="en-US" smtClean="0"/>
              <a:t>‹#›</a:t>
            </a:fld>
            <a:endParaRPr lang="en-US"/>
          </a:p>
        </p:txBody>
      </p:sp>
    </p:spTree>
    <p:extLst>
      <p:ext uri="{BB962C8B-B14F-4D97-AF65-F5344CB8AC3E}">
        <p14:creationId xmlns:p14="http://schemas.microsoft.com/office/powerpoint/2010/main" val="121795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AB8A3-B981-BA4F-A31B-9CC8D8E12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37FF18-F4A4-8046-977B-A86A52110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DF865-F00E-C24D-A74C-58DF37C59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1F05-6434-A74C-B543-711F023FCC63}" type="datetimeFigureOut">
              <a:rPr lang="en-US" smtClean="0"/>
              <a:t>4/25/19</a:t>
            </a:fld>
            <a:endParaRPr lang="en-US"/>
          </a:p>
        </p:txBody>
      </p:sp>
      <p:sp>
        <p:nvSpPr>
          <p:cNvPr id="5" name="Footer Placeholder 4">
            <a:extLst>
              <a:ext uri="{FF2B5EF4-FFF2-40B4-BE49-F238E27FC236}">
                <a16:creationId xmlns:a16="http://schemas.microsoft.com/office/drawing/2014/main" id="{2F324C05-F4E8-CC41-9E5D-73C7C6DCF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6C0C17-B5E1-E048-A796-FC58DB929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2CC28-11E3-3B45-A842-D45410E50B55}" type="slidenum">
              <a:rPr lang="en-US" smtClean="0"/>
              <a:t>‹#›</a:t>
            </a:fld>
            <a:endParaRPr lang="en-US"/>
          </a:p>
        </p:txBody>
      </p:sp>
    </p:spTree>
    <p:extLst>
      <p:ext uri="{BB962C8B-B14F-4D97-AF65-F5344CB8AC3E}">
        <p14:creationId xmlns:p14="http://schemas.microsoft.com/office/powerpoint/2010/main" val="100765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357188"/>
            <a:ext cx="11341396" cy="3825240"/>
          </a:xfrm>
        </p:spPr>
        <p:txBody>
          <a:bodyPr anchor="ctr">
            <a:normAutofit/>
          </a:bodyPr>
          <a:lstStyle/>
          <a:p>
            <a:r>
              <a:rPr lang="en-US" sz="4000" b="1" dirty="0">
                <a:solidFill>
                  <a:schemeClr val="bg1"/>
                </a:solidFill>
                <a:latin typeface="+mn-lt"/>
              </a:rPr>
              <a:t>Practical Steps for Sermon</a:t>
            </a:r>
            <a:br>
              <a:rPr lang="en-US" sz="4000" b="1" dirty="0">
                <a:solidFill>
                  <a:schemeClr val="bg1"/>
                </a:solidFill>
                <a:latin typeface="+mn-lt"/>
              </a:rPr>
            </a:br>
            <a:r>
              <a:rPr lang="en-US" sz="4000" b="1" dirty="0">
                <a:solidFill>
                  <a:schemeClr val="bg1"/>
                </a:solidFill>
                <a:latin typeface="+mn-lt"/>
              </a:rPr>
              <a:t> Preparation and Presentation</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461583" y="5349283"/>
            <a:ext cx="9416898" cy="723670"/>
          </a:xfrm>
        </p:spPr>
        <p:txBody>
          <a:bodyPr anchor="t">
            <a:normAutofit/>
          </a:bodyPr>
          <a:lstStyle/>
          <a:p>
            <a:pPr algn="l"/>
            <a:endParaRPr lang="en-US" sz="18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61718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76048" y="715822"/>
            <a:ext cx="11439904" cy="2798637"/>
          </a:xfrm>
        </p:spPr>
        <p:txBody>
          <a:bodyPr anchor="ctr">
            <a:noAutofit/>
          </a:bodyPr>
          <a:lstStyle/>
          <a:p>
            <a:pPr algn="l"/>
            <a:r>
              <a:rPr lang="en-US" sz="3200" dirty="0">
                <a:solidFill>
                  <a:schemeClr val="bg1"/>
                </a:solidFill>
                <a:latin typeface="+mn-lt"/>
              </a:rPr>
              <a:t>    		What is the ultimate goal in sermon </a:t>
            </a:r>
            <a:br>
              <a:rPr lang="en-US" sz="3200" dirty="0">
                <a:solidFill>
                  <a:schemeClr val="bg1"/>
                </a:solidFill>
                <a:latin typeface="+mn-lt"/>
              </a:rPr>
            </a:br>
            <a:r>
              <a:rPr lang="en-US" sz="3200" dirty="0">
                <a:solidFill>
                  <a:schemeClr val="bg1"/>
                </a:solidFill>
                <a:latin typeface="+mn-lt"/>
              </a:rPr>
              <a:t>		     preparation and presentation?</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“God is most glorified in us, when we are most satisfied in Him.” </a:t>
            </a:r>
            <a:br>
              <a:rPr lang="en-US" sz="3200" dirty="0">
                <a:solidFill>
                  <a:schemeClr val="bg1"/>
                </a:solidFill>
                <a:latin typeface="+mn-lt"/>
              </a:rPr>
            </a:br>
            <a:r>
              <a:rPr lang="en-US" sz="3200" dirty="0">
                <a:solidFill>
                  <a:schemeClr val="bg1"/>
                </a:solidFill>
                <a:latin typeface="+mn-lt"/>
              </a:rPr>
              <a:t>									- John Piper. </a:t>
            </a:r>
            <a:br>
              <a:rPr lang="en-US" sz="3200" dirty="0">
                <a:solidFill>
                  <a:schemeClr val="bg1"/>
                </a:solidFill>
                <a:latin typeface="+mn-lt"/>
              </a:rPr>
            </a:br>
            <a:r>
              <a:rPr lang="en-US" sz="3200" dirty="0">
                <a:solidFill>
                  <a:schemeClr val="bg1"/>
                </a:solidFill>
                <a:latin typeface="+mn-lt"/>
              </a:rPr>
              <a:t>	Your life is empowered to bring glory to God.</a:t>
            </a:r>
            <a:br>
              <a:rPr lang="en-US" sz="3200" dirty="0">
                <a:solidFill>
                  <a:schemeClr val="bg1"/>
                </a:solidFill>
                <a:latin typeface="+mn-lt"/>
              </a:rPr>
            </a:br>
            <a:r>
              <a:rPr lang="en-US" sz="3200" dirty="0">
                <a:solidFill>
                  <a:schemeClr val="bg1"/>
                </a:solidFill>
                <a:latin typeface="+mn-lt"/>
              </a:rPr>
              <a:t>	The church is equipped to grow and make disciples giving 	glory to God. Eph. 4:12; 2 Tim. 2:15; 3:16-17</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116715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898542"/>
            <a:ext cx="11439904" cy="2798637"/>
          </a:xfrm>
        </p:spPr>
        <p:txBody>
          <a:bodyPr anchor="ctr">
            <a:noAutofit/>
          </a:bodyPr>
          <a:lstStyle/>
          <a:p>
            <a:pPr algn="l"/>
            <a:r>
              <a:rPr lang="en-US" sz="3200" dirty="0">
                <a:solidFill>
                  <a:schemeClr val="bg1"/>
                </a:solidFill>
                <a:latin typeface="+mn-lt"/>
              </a:rPr>
              <a:t>    				</a:t>
            </a:r>
            <a:r>
              <a:rPr lang="en-US" sz="3600" dirty="0">
                <a:solidFill>
                  <a:schemeClr val="bg1"/>
                </a:solidFill>
                <a:latin typeface="+mn-lt"/>
              </a:rPr>
              <a:t>Outlining a Sermon </a:t>
            </a:r>
            <a:br>
              <a:rPr lang="en-US" sz="3600" dirty="0">
                <a:solidFill>
                  <a:schemeClr val="bg1"/>
                </a:solidFill>
                <a:latin typeface="+mn-lt"/>
              </a:rPr>
            </a:br>
            <a:br>
              <a:rPr lang="en-US" sz="3600" dirty="0">
                <a:solidFill>
                  <a:schemeClr val="bg1"/>
                </a:solidFill>
                <a:latin typeface="+mn-lt"/>
              </a:rPr>
            </a:br>
            <a:r>
              <a:rPr lang="en-US" sz="3200" dirty="0">
                <a:solidFill>
                  <a:schemeClr val="bg1"/>
                </a:solidFill>
                <a:latin typeface="+mn-lt"/>
              </a:rPr>
              <a:t>Text: Mark 5:21-35 &amp; James 1:1-12</a:t>
            </a:r>
            <a:br>
              <a:rPr lang="en-US" sz="3200" dirty="0">
                <a:solidFill>
                  <a:schemeClr val="bg1"/>
                </a:solidFill>
                <a:latin typeface="+mn-lt"/>
              </a:rPr>
            </a:br>
            <a:r>
              <a:rPr lang="en-US" sz="3200" dirty="0">
                <a:solidFill>
                  <a:schemeClr val="bg1"/>
                </a:solidFill>
                <a:latin typeface="+mn-lt"/>
              </a:rPr>
              <a:t>Title - </a:t>
            </a:r>
            <a:br>
              <a:rPr lang="en-US" sz="3200" dirty="0">
                <a:solidFill>
                  <a:schemeClr val="bg1"/>
                </a:solidFill>
                <a:latin typeface="+mn-lt"/>
              </a:rPr>
            </a:br>
            <a:r>
              <a:rPr lang="en-US" sz="3200" dirty="0">
                <a:solidFill>
                  <a:schemeClr val="bg1"/>
                </a:solidFill>
                <a:latin typeface="+mn-lt"/>
              </a:rPr>
              <a:t>Big Idea - </a:t>
            </a:r>
            <a:br>
              <a:rPr lang="en-US" sz="3200" dirty="0">
                <a:solidFill>
                  <a:schemeClr val="bg1"/>
                </a:solidFill>
                <a:latin typeface="+mn-lt"/>
              </a:rPr>
            </a:br>
            <a:r>
              <a:rPr lang="en-US" sz="3200" dirty="0">
                <a:solidFill>
                  <a:schemeClr val="bg1"/>
                </a:solidFill>
                <a:latin typeface="+mn-lt"/>
              </a:rPr>
              <a:t>Main Point # 1 </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Main Point # 2</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Main Point # 3</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410574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898542"/>
            <a:ext cx="11439904" cy="2798637"/>
          </a:xfrm>
        </p:spPr>
        <p:txBody>
          <a:bodyPr anchor="ctr">
            <a:noAutofit/>
          </a:bodyPr>
          <a:lstStyle/>
          <a:p>
            <a:pPr algn="l"/>
            <a:r>
              <a:rPr lang="en-US" sz="3200" dirty="0">
                <a:solidFill>
                  <a:schemeClr val="bg1"/>
                </a:solidFill>
                <a:latin typeface="+mn-lt"/>
              </a:rPr>
              <a:t>    			</a:t>
            </a:r>
            <a:r>
              <a:rPr lang="en-US" sz="3600" b="1" dirty="0">
                <a:solidFill>
                  <a:schemeClr val="bg1"/>
                </a:solidFill>
                <a:latin typeface="+mn-lt"/>
              </a:rPr>
              <a:t>Presentation of your Message</a:t>
            </a:r>
            <a:br>
              <a:rPr lang="en-US" sz="3600" b="1" dirty="0">
                <a:solidFill>
                  <a:schemeClr val="bg1"/>
                </a:solidFill>
                <a:latin typeface="+mn-lt"/>
              </a:rPr>
            </a:br>
            <a:br>
              <a:rPr lang="en-US" sz="3600" b="1" dirty="0">
                <a:solidFill>
                  <a:schemeClr val="bg1"/>
                </a:solidFill>
                <a:latin typeface="+mn-lt"/>
              </a:rPr>
            </a:br>
            <a:r>
              <a:rPr lang="en-US" sz="3600" dirty="0">
                <a:solidFill>
                  <a:schemeClr val="bg1"/>
                </a:solidFill>
                <a:latin typeface="+mn-lt"/>
              </a:rPr>
              <a:t>	-Be yourself- </a:t>
            </a:r>
            <a:br>
              <a:rPr lang="en-US" sz="3600" dirty="0">
                <a:solidFill>
                  <a:schemeClr val="bg1"/>
                </a:solidFill>
                <a:latin typeface="+mn-lt"/>
              </a:rPr>
            </a:br>
            <a:r>
              <a:rPr lang="en-US" sz="3600" dirty="0">
                <a:solidFill>
                  <a:schemeClr val="bg1"/>
                </a:solidFill>
                <a:latin typeface="+mn-lt"/>
              </a:rPr>
              <a:t>	-Be passionate - </a:t>
            </a:r>
            <a:br>
              <a:rPr lang="en-US" sz="3600" dirty="0">
                <a:solidFill>
                  <a:schemeClr val="bg1"/>
                </a:solidFill>
                <a:latin typeface="+mn-lt"/>
              </a:rPr>
            </a:br>
            <a:r>
              <a:rPr lang="en-US" sz="3600" dirty="0">
                <a:solidFill>
                  <a:schemeClr val="bg1"/>
                </a:solidFill>
                <a:latin typeface="+mn-lt"/>
              </a:rPr>
              <a:t>	-Gestures – hands, eye contact, facial</a:t>
            </a:r>
            <a:br>
              <a:rPr lang="en-US" sz="3600" dirty="0">
                <a:solidFill>
                  <a:schemeClr val="bg1"/>
                </a:solidFill>
                <a:latin typeface="+mn-lt"/>
              </a:rPr>
            </a:br>
            <a:r>
              <a:rPr lang="en-US" sz="3600" dirty="0">
                <a:solidFill>
                  <a:schemeClr val="bg1"/>
                </a:solidFill>
                <a:latin typeface="+mn-lt"/>
              </a:rPr>
              <a:t>	-Voice Quality</a:t>
            </a:r>
            <a:br>
              <a:rPr lang="en-US" sz="3600" dirty="0">
                <a:solidFill>
                  <a:schemeClr val="bg1"/>
                </a:solidFill>
                <a:latin typeface="+mn-lt"/>
              </a:rPr>
            </a:br>
            <a:r>
              <a:rPr lang="en-US" sz="3600" dirty="0">
                <a:solidFill>
                  <a:schemeClr val="bg1"/>
                </a:solidFill>
                <a:latin typeface="+mn-lt"/>
              </a:rPr>
              <a:t>	-Movement &amp; Posture</a:t>
            </a:r>
            <a:br>
              <a:rPr lang="en-US" sz="3600" dirty="0">
                <a:solidFill>
                  <a:schemeClr val="bg1"/>
                </a:solidFill>
                <a:latin typeface="+mn-lt"/>
              </a:rPr>
            </a:br>
            <a:r>
              <a:rPr lang="en-US" sz="3600" dirty="0">
                <a:solidFill>
                  <a:schemeClr val="bg1"/>
                </a:solidFill>
                <a:latin typeface="+mn-lt"/>
              </a:rPr>
              <a:t>	-Transitions from one main point to another</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55255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898542"/>
            <a:ext cx="11439904" cy="2798637"/>
          </a:xfrm>
        </p:spPr>
        <p:txBody>
          <a:bodyPr anchor="ctr">
            <a:noAutofit/>
          </a:bodyPr>
          <a:lstStyle/>
          <a:p>
            <a:pPr algn="l"/>
            <a:r>
              <a:rPr lang="en-US" sz="3200" dirty="0">
                <a:solidFill>
                  <a:schemeClr val="bg1"/>
                </a:solidFill>
                <a:latin typeface="+mn-lt"/>
              </a:rPr>
              <a:t>    				</a:t>
            </a:r>
            <a:r>
              <a:rPr lang="en-US" sz="3600" b="1" dirty="0">
                <a:solidFill>
                  <a:schemeClr val="bg1"/>
                </a:solidFill>
                <a:latin typeface="+mn-lt"/>
              </a:rPr>
              <a:t>Presentation of your message</a:t>
            </a:r>
            <a:br>
              <a:rPr lang="en-US" sz="3600" dirty="0">
                <a:solidFill>
                  <a:schemeClr val="bg1"/>
                </a:solidFill>
                <a:latin typeface="+mn-lt"/>
              </a:rPr>
            </a:br>
            <a:br>
              <a:rPr lang="en-US" sz="3600" dirty="0">
                <a:solidFill>
                  <a:schemeClr val="bg1"/>
                </a:solidFill>
                <a:latin typeface="+mn-lt"/>
              </a:rPr>
            </a:br>
            <a:r>
              <a:rPr lang="en-US" sz="3600" dirty="0">
                <a:solidFill>
                  <a:schemeClr val="bg1"/>
                </a:solidFill>
                <a:latin typeface="+mn-lt"/>
              </a:rPr>
              <a:t>	-Beware you don’t preach/teach too long.</a:t>
            </a:r>
            <a:br>
              <a:rPr lang="en-US" sz="3600" dirty="0">
                <a:solidFill>
                  <a:schemeClr val="bg1"/>
                </a:solidFill>
                <a:latin typeface="+mn-lt"/>
              </a:rPr>
            </a:br>
            <a:r>
              <a:rPr lang="en-US" sz="3600" dirty="0">
                <a:solidFill>
                  <a:schemeClr val="bg1"/>
                </a:solidFill>
                <a:latin typeface="+mn-lt"/>
              </a:rPr>
              <a:t>	-Beware of having too many points</a:t>
            </a:r>
            <a:br>
              <a:rPr lang="en-US" sz="3600" dirty="0">
                <a:solidFill>
                  <a:schemeClr val="bg1"/>
                </a:solidFill>
                <a:latin typeface="+mn-lt"/>
              </a:rPr>
            </a:br>
            <a:r>
              <a:rPr lang="en-US" sz="3600" dirty="0">
                <a:solidFill>
                  <a:schemeClr val="bg1"/>
                </a:solidFill>
                <a:latin typeface="+mn-lt"/>
              </a:rPr>
              <a:t>	-Beware of using big terms</a:t>
            </a:r>
            <a:br>
              <a:rPr lang="en-US" sz="3600" dirty="0">
                <a:solidFill>
                  <a:schemeClr val="bg1"/>
                </a:solidFill>
                <a:latin typeface="+mn-lt"/>
              </a:rPr>
            </a:br>
            <a:r>
              <a:rPr lang="en-US" sz="3600" dirty="0">
                <a:solidFill>
                  <a:schemeClr val="bg1"/>
                </a:solidFill>
                <a:latin typeface="+mn-lt"/>
              </a:rPr>
              <a:t>	</a:t>
            </a:r>
            <a:r>
              <a:rPr lang="en-US" sz="3600">
                <a:solidFill>
                  <a:schemeClr val="bg1"/>
                </a:solidFill>
                <a:latin typeface="+mn-lt"/>
              </a:rPr>
              <a:t>-Find </a:t>
            </a:r>
            <a:r>
              <a:rPr lang="en-US" sz="3600" dirty="0">
                <a:solidFill>
                  <a:schemeClr val="bg1"/>
                </a:solidFill>
                <a:latin typeface="+mn-lt"/>
              </a:rPr>
              <a:t>a balance between being serious and using 	 	</a:t>
            </a:r>
            <a:r>
              <a:rPr lang="en-US" sz="3600">
                <a:solidFill>
                  <a:schemeClr val="bg1"/>
                </a:solidFill>
                <a:latin typeface="+mn-lt"/>
              </a:rPr>
              <a:t> 	 humor</a:t>
            </a:r>
            <a:br>
              <a:rPr lang="en-US" sz="3200" dirty="0">
                <a:solidFill>
                  <a:schemeClr val="bg1"/>
                </a:solidFill>
                <a:latin typeface="+mn-lt"/>
              </a:rPr>
            </a:br>
            <a:r>
              <a:rPr lang="en-US" sz="3200" dirty="0">
                <a:solidFill>
                  <a:schemeClr val="bg1"/>
                </a:solidFill>
                <a:latin typeface="+mn-lt"/>
              </a:rPr>
              <a:t>	</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21220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0" y="607355"/>
            <a:ext cx="11439904" cy="2798637"/>
          </a:xfrm>
        </p:spPr>
        <p:txBody>
          <a:bodyPr anchor="ctr">
            <a:noAutofit/>
          </a:bodyPr>
          <a:lstStyle/>
          <a:p>
            <a:pPr algn="l"/>
            <a:r>
              <a:rPr lang="en-US" sz="3200" dirty="0">
                <a:solidFill>
                  <a:schemeClr val="bg1"/>
                </a:solidFill>
                <a:latin typeface="+mn-lt"/>
              </a:rPr>
              <a:t>    				</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			</a:t>
            </a:r>
            <a:r>
              <a:rPr lang="en-US" sz="3600" b="1" dirty="0">
                <a:solidFill>
                  <a:schemeClr val="bg1"/>
                </a:solidFill>
                <a:latin typeface="+mn-lt"/>
              </a:rPr>
              <a:t>Use illustrations, stories, testimonies, </a:t>
            </a:r>
            <a:br>
              <a:rPr lang="en-US" sz="3600" b="1" dirty="0">
                <a:solidFill>
                  <a:schemeClr val="bg1"/>
                </a:solidFill>
                <a:latin typeface="+mn-lt"/>
              </a:rPr>
            </a:br>
            <a:r>
              <a:rPr lang="en-US" sz="3600" b="1" dirty="0">
                <a:solidFill>
                  <a:schemeClr val="bg1"/>
                </a:solidFill>
                <a:latin typeface="+mn-lt"/>
              </a:rPr>
              <a:t>			   or object lessons in your message</a:t>
            </a:r>
            <a:br>
              <a:rPr lang="en-US" sz="3600" b="1" dirty="0">
                <a:solidFill>
                  <a:schemeClr val="bg1"/>
                </a:solidFill>
                <a:latin typeface="+mn-lt"/>
              </a:rPr>
            </a:br>
            <a:br>
              <a:rPr lang="en-US" sz="3200" dirty="0">
                <a:solidFill>
                  <a:schemeClr val="bg1"/>
                </a:solidFill>
                <a:latin typeface="+mn-lt"/>
              </a:rPr>
            </a:br>
            <a:r>
              <a:rPr lang="en-US" sz="3200" dirty="0">
                <a:solidFill>
                  <a:schemeClr val="bg1"/>
                </a:solidFill>
                <a:latin typeface="+mn-lt"/>
              </a:rPr>
              <a:t>	- Capture their attention with a story.  Let the Word capture 	their heart.</a:t>
            </a:r>
            <a:br>
              <a:rPr lang="en-US" sz="3200" dirty="0">
                <a:solidFill>
                  <a:schemeClr val="bg1"/>
                </a:solidFill>
                <a:latin typeface="+mn-lt"/>
              </a:rPr>
            </a:br>
            <a:r>
              <a:rPr lang="en-US" sz="3200" dirty="0">
                <a:solidFill>
                  <a:schemeClr val="bg1"/>
                </a:solidFill>
                <a:latin typeface="+mn-lt"/>
              </a:rPr>
              <a:t>	- Use an illustration/story/testimony/object lesson to help 	sum up a point you are making.</a:t>
            </a:r>
            <a:br>
              <a:rPr lang="en-US" sz="3200" dirty="0">
                <a:solidFill>
                  <a:schemeClr val="bg1"/>
                </a:solidFill>
                <a:latin typeface="+mn-lt"/>
              </a:rPr>
            </a:br>
            <a:r>
              <a:rPr lang="en-US" sz="3200" dirty="0">
                <a:solidFill>
                  <a:schemeClr val="bg1"/>
                </a:solidFill>
                <a:latin typeface="+mn-lt"/>
              </a:rPr>
              <a:t>	- Calling your people to respond specifically to an area of 	obedience.  </a:t>
            </a:r>
            <a:br>
              <a:rPr lang="en-US" sz="3200" dirty="0">
                <a:solidFill>
                  <a:schemeClr val="bg1"/>
                </a:solidFill>
                <a:latin typeface="+mn-lt"/>
              </a:rPr>
            </a:br>
            <a:r>
              <a:rPr lang="en-US" sz="3200" dirty="0">
                <a:solidFill>
                  <a:schemeClr val="bg1"/>
                </a:solidFill>
                <a:latin typeface="+mn-lt"/>
              </a:rPr>
              <a:t>	</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320843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956137"/>
            <a:ext cx="11439904" cy="3508049"/>
          </a:xfrm>
        </p:spPr>
        <p:txBody>
          <a:bodyPr anchor="ctr">
            <a:normAutofit fontScale="90000"/>
          </a:bodyPr>
          <a:lstStyle/>
          <a:p>
            <a:pPr algn="l"/>
            <a:r>
              <a:rPr lang="en-US" sz="3600" b="1" dirty="0">
                <a:solidFill>
                  <a:schemeClr val="bg1"/>
                </a:solidFill>
                <a:latin typeface="+mn-lt"/>
              </a:rPr>
              <a:t>Step # 1 </a:t>
            </a:r>
            <a:br>
              <a:rPr lang="en-US" sz="3600" b="1" dirty="0">
                <a:solidFill>
                  <a:schemeClr val="bg1"/>
                </a:solidFill>
                <a:latin typeface="+mn-lt"/>
              </a:rPr>
            </a:br>
            <a:r>
              <a:rPr lang="en-US" sz="3600" b="1" dirty="0">
                <a:solidFill>
                  <a:schemeClr val="bg1"/>
                </a:solidFill>
                <a:latin typeface="+mn-lt"/>
              </a:rPr>
              <a:t>Preparing your heart</a:t>
            </a:r>
            <a:br>
              <a:rPr lang="en-US" sz="3600" b="1" dirty="0">
                <a:solidFill>
                  <a:schemeClr val="bg1"/>
                </a:solidFill>
                <a:latin typeface="+mn-lt"/>
              </a:rPr>
            </a:br>
            <a:r>
              <a:rPr lang="en-US" sz="3600" b="1" dirty="0">
                <a:solidFill>
                  <a:schemeClr val="bg1"/>
                </a:solidFill>
                <a:latin typeface="+mn-lt"/>
              </a:rPr>
              <a:t>	-</a:t>
            </a:r>
            <a:r>
              <a:rPr lang="en-US" sz="3600" dirty="0">
                <a:solidFill>
                  <a:schemeClr val="bg1"/>
                </a:solidFill>
                <a:latin typeface="+mn-lt"/>
              </a:rPr>
              <a:t>Be in prayer.</a:t>
            </a:r>
            <a:br>
              <a:rPr lang="en-US" sz="3600" dirty="0">
                <a:solidFill>
                  <a:schemeClr val="bg1"/>
                </a:solidFill>
                <a:latin typeface="+mn-lt"/>
              </a:rPr>
            </a:br>
            <a:r>
              <a:rPr lang="en-US" sz="3600" dirty="0">
                <a:solidFill>
                  <a:schemeClr val="bg1"/>
                </a:solidFill>
                <a:latin typeface="+mn-lt"/>
              </a:rPr>
              <a:t>	-Be in His Word.</a:t>
            </a:r>
            <a:br>
              <a:rPr lang="en-US" sz="3600" dirty="0">
                <a:solidFill>
                  <a:schemeClr val="bg1"/>
                </a:solidFill>
                <a:latin typeface="+mn-lt"/>
              </a:rPr>
            </a:br>
            <a:r>
              <a:rPr lang="en-US" sz="3600" dirty="0">
                <a:solidFill>
                  <a:schemeClr val="bg1"/>
                </a:solidFill>
                <a:latin typeface="+mn-lt"/>
              </a:rPr>
              <a:t>	-Live a life of willful submission to God.</a:t>
            </a:r>
            <a:br>
              <a:rPr lang="en-US" sz="3600" dirty="0">
                <a:solidFill>
                  <a:schemeClr val="bg1"/>
                </a:solidFill>
                <a:latin typeface="+mn-lt"/>
              </a:rPr>
            </a:br>
            <a:r>
              <a:rPr lang="en-US" sz="3600" dirty="0">
                <a:solidFill>
                  <a:schemeClr val="bg1"/>
                </a:solidFill>
                <a:latin typeface="+mn-lt"/>
              </a:rPr>
              <a:t>	-Ask for the Holy Spirit’s guidance as you study God’s Word.</a:t>
            </a:r>
            <a:br>
              <a:rPr lang="en-US" sz="3600" dirty="0">
                <a:solidFill>
                  <a:schemeClr val="bg1"/>
                </a:solidFill>
                <a:latin typeface="+mn-lt"/>
              </a:rPr>
            </a:br>
            <a:r>
              <a:rPr lang="en-US" sz="3600" dirty="0">
                <a:solidFill>
                  <a:schemeClr val="bg1"/>
                </a:solidFill>
                <a:latin typeface="+mn-lt"/>
              </a:rPr>
              <a:t>	“Lord fill up my cup with your word and wisdom as I worship      	you.”</a:t>
            </a:r>
            <a:br>
              <a:rPr lang="en-US" sz="3600" b="1" dirty="0">
                <a:solidFill>
                  <a:schemeClr val="bg1"/>
                </a:solidFill>
                <a:latin typeface="+mn-lt"/>
              </a:rPr>
            </a:br>
            <a:br>
              <a:rPr lang="en-US" sz="4000" b="1" dirty="0">
                <a:solidFill>
                  <a:schemeClr val="bg1"/>
                </a:solidFill>
                <a:latin typeface="+mn-lt"/>
              </a:rPr>
            </a:br>
            <a:endParaRPr lang="en-US" sz="4000" b="1" dirty="0">
              <a:solidFill>
                <a:schemeClr val="bg1"/>
              </a:solidFill>
              <a:latin typeface="+mn-lt"/>
            </a:endParaRP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461583" y="5349283"/>
            <a:ext cx="9416898" cy="723670"/>
          </a:xfrm>
        </p:spPr>
        <p:txBody>
          <a:bodyPr anchor="t">
            <a:normAutofit/>
          </a:bodyPr>
          <a:lstStyle/>
          <a:p>
            <a:pPr algn="l"/>
            <a:endParaRPr lang="en-US" sz="18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140968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461583" y="300627"/>
            <a:ext cx="11439904" cy="3508049"/>
          </a:xfrm>
        </p:spPr>
        <p:txBody>
          <a:bodyPr anchor="ctr">
            <a:normAutofit fontScale="90000"/>
          </a:bodyPr>
          <a:lstStyle/>
          <a:p>
            <a:pPr algn="l"/>
            <a:r>
              <a:rPr lang="en-US" sz="3600" b="1" dirty="0">
                <a:solidFill>
                  <a:schemeClr val="bg1"/>
                </a:solidFill>
                <a:latin typeface="+mn-lt"/>
              </a:rPr>
              <a:t>Step # 2</a:t>
            </a:r>
            <a:br>
              <a:rPr lang="en-US" sz="3600" b="1" dirty="0">
                <a:solidFill>
                  <a:schemeClr val="bg1"/>
                </a:solidFill>
                <a:latin typeface="+mn-lt"/>
              </a:rPr>
            </a:br>
            <a:r>
              <a:rPr lang="en-US" sz="3600" b="1" dirty="0">
                <a:solidFill>
                  <a:schemeClr val="bg1"/>
                </a:solidFill>
                <a:latin typeface="+mn-lt"/>
              </a:rPr>
              <a:t>	Observation – What does the passage </a:t>
            </a:r>
            <a:r>
              <a:rPr lang="en-US" sz="3600" b="1" u="sng" dirty="0">
                <a:solidFill>
                  <a:schemeClr val="bg1"/>
                </a:solidFill>
                <a:latin typeface="+mn-lt"/>
              </a:rPr>
              <a:t>say</a:t>
            </a:r>
            <a:r>
              <a:rPr lang="en-US" sz="3600" b="1" dirty="0">
                <a:solidFill>
                  <a:schemeClr val="bg1"/>
                </a:solidFill>
                <a:latin typeface="+mn-lt"/>
              </a:rPr>
              <a:t>?</a:t>
            </a:r>
            <a:br>
              <a:rPr lang="en-US" sz="3600" b="1" dirty="0">
                <a:solidFill>
                  <a:schemeClr val="bg1"/>
                </a:solidFill>
                <a:latin typeface="+mn-lt"/>
              </a:rPr>
            </a:br>
            <a:br>
              <a:rPr lang="en-US" sz="3600" b="1" dirty="0">
                <a:solidFill>
                  <a:schemeClr val="bg1"/>
                </a:solidFill>
                <a:latin typeface="+mn-lt"/>
              </a:rPr>
            </a:br>
            <a:r>
              <a:rPr lang="en-US" sz="3600" dirty="0">
                <a:solidFill>
                  <a:schemeClr val="bg1"/>
                </a:solidFill>
                <a:latin typeface="+mn-lt"/>
              </a:rPr>
              <a:t>As the Lord lays a passage of His Word on your heart to preach or teach, begin by reading it as many times as you can.  </a:t>
            </a:r>
            <a:br>
              <a:rPr lang="en-US" sz="3600" dirty="0">
                <a:solidFill>
                  <a:schemeClr val="bg1"/>
                </a:solidFill>
                <a:latin typeface="+mn-lt"/>
              </a:rPr>
            </a:br>
            <a:r>
              <a:rPr lang="en-US" sz="3600" dirty="0">
                <a:solidFill>
                  <a:schemeClr val="bg1"/>
                </a:solidFill>
                <a:latin typeface="+mn-lt"/>
              </a:rPr>
              <a:t>	</a:t>
            </a:r>
            <a:br>
              <a:rPr lang="en-US" sz="3600" dirty="0">
                <a:solidFill>
                  <a:schemeClr val="bg1"/>
                </a:solidFill>
                <a:latin typeface="+mn-lt"/>
              </a:rPr>
            </a:br>
            <a:r>
              <a:rPr lang="en-US" sz="3600" dirty="0">
                <a:solidFill>
                  <a:schemeClr val="bg1"/>
                </a:solidFill>
                <a:latin typeface="+mn-lt"/>
              </a:rPr>
              <a:t>			Mark 5: 21-34 &amp; James 1:1-12</a:t>
            </a:r>
            <a:br>
              <a:rPr lang="en-US" sz="3600" b="1" dirty="0">
                <a:solidFill>
                  <a:schemeClr val="bg1"/>
                </a:solidFill>
                <a:latin typeface="+mn-lt"/>
              </a:rPr>
            </a:br>
            <a:endParaRPr lang="en-US" sz="3600" b="1" dirty="0">
              <a:solidFill>
                <a:schemeClr val="bg1"/>
              </a:solidFill>
              <a:latin typeface="+mn-lt"/>
            </a:endParaRP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4609992"/>
            <a:ext cx="9416898" cy="1260855"/>
          </a:xfrm>
        </p:spPr>
        <p:txBody>
          <a:bodyPr anchor="t">
            <a:noAutofit/>
          </a:bodyPr>
          <a:lstStyle/>
          <a:p>
            <a:pPr marL="342900" indent="-342900" algn="l">
              <a:buAutoNum type="arabicPeriod"/>
            </a:pPr>
            <a:r>
              <a:rPr lang="en-US" sz="3200" dirty="0">
                <a:solidFill>
                  <a:srgbClr val="000000"/>
                </a:solidFill>
              </a:rPr>
              <a:t>Read it to yourself.</a:t>
            </a:r>
          </a:p>
          <a:p>
            <a:pPr marL="342900" indent="-342900" algn="l">
              <a:buAutoNum type="arabicPeriod"/>
            </a:pPr>
            <a:r>
              <a:rPr lang="en-US" sz="3200" dirty="0">
                <a:solidFill>
                  <a:srgbClr val="000000"/>
                </a:solidFill>
              </a:rPr>
              <a:t>Read it out loud. </a:t>
            </a:r>
          </a:p>
          <a:p>
            <a:pPr marL="342900" indent="-342900" algn="l">
              <a:buAutoNum type="arabicPeriod"/>
            </a:pPr>
            <a:r>
              <a:rPr lang="en-US" sz="3200" dirty="0">
                <a:solidFill>
                  <a:srgbClr val="000000"/>
                </a:solidFill>
              </a:rPr>
              <a:t>Read with a friend.</a:t>
            </a:r>
          </a:p>
          <a:p>
            <a:pPr marL="342900" indent="-342900" algn="l">
              <a:buAutoNum type="arabicPeriod"/>
            </a:pPr>
            <a:r>
              <a:rPr lang="en-US" sz="3200" dirty="0">
                <a:solidFill>
                  <a:srgbClr val="000000"/>
                </a:solidFill>
              </a:rPr>
              <a:t>Have someone summarize what was just read.</a:t>
            </a: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204642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76048" y="1226885"/>
            <a:ext cx="11439904" cy="2798637"/>
          </a:xfrm>
        </p:spPr>
        <p:txBody>
          <a:bodyPr anchor="ctr">
            <a:noAutofit/>
          </a:bodyPr>
          <a:lstStyle/>
          <a:p>
            <a:pPr algn="l"/>
            <a:r>
              <a:rPr lang="en-US" sz="3200" b="1" dirty="0">
                <a:solidFill>
                  <a:schemeClr val="bg1"/>
                </a:solidFill>
                <a:latin typeface="+mn-lt"/>
              </a:rPr>
              <a:t>Step # 2 – Observation – what does the passage </a:t>
            </a:r>
            <a:r>
              <a:rPr lang="en-US" sz="3200" b="1" u="sng" dirty="0">
                <a:solidFill>
                  <a:schemeClr val="bg1"/>
                </a:solidFill>
                <a:latin typeface="+mn-lt"/>
              </a:rPr>
              <a:t>say</a:t>
            </a:r>
            <a:r>
              <a:rPr lang="en-US" sz="3200" b="1" dirty="0">
                <a:solidFill>
                  <a:schemeClr val="bg1"/>
                </a:solidFill>
                <a:latin typeface="+mn-lt"/>
              </a:rPr>
              <a:t>?</a:t>
            </a:r>
            <a:br>
              <a:rPr lang="en-US" sz="3200" b="1" dirty="0">
                <a:solidFill>
                  <a:schemeClr val="bg1"/>
                </a:solidFill>
                <a:latin typeface="+mn-lt"/>
              </a:rPr>
            </a:br>
            <a:r>
              <a:rPr lang="en-US" sz="3200" b="1" dirty="0">
                <a:solidFill>
                  <a:schemeClr val="bg1"/>
                </a:solidFill>
                <a:latin typeface="+mn-lt"/>
              </a:rPr>
              <a:t>	</a:t>
            </a:r>
            <a:r>
              <a:rPr lang="en-US" sz="3200" dirty="0">
                <a:solidFill>
                  <a:schemeClr val="bg1"/>
                </a:solidFill>
                <a:latin typeface="+mn-lt"/>
              </a:rPr>
              <a:t>- Circle key words</a:t>
            </a:r>
            <a:br>
              <a:rPr lang="en-US" sz="3200" dirty="0">
                <a:solidFill>
                  <a:schemeClr val="bg1"/>
                </a:solidFill>
                <a:latin typeface="+mn-lt"/>
              </a:rPr>
            </a:br>
            <a:r>
              <a:rPr lang="en-US" sz="3200" dirty="0">
                <a:solidFill>
                  <a:schemeClr val="bg1"/>
                </a:solidFill>
                <a:latin typeface="+mn-lt"/>
              </a:rPr>
              <a:t>	</a:t>
            </a:r>
            <a:r>
              <a:rPr lang="en-US" sz="3200" u="sng" dirty="0">
                <a:solidFill>
                  <a:schemeClr val="bg1"/>
                </a:solidFill>
                <a:latin typeface="+mn-lt"/>
              </a:rPr>
              <a:t>Underline</a:t>
            </a:r>
            <a:r>
              <a:rPr lang="en-US" sz="3200" dirty="0">
                <a:solidFill>
                  <a:schemeClr val="bg1"/>
                </a:solidFill>
                <a:latin typeface="+mn-lt"/>
              </a:rPr>
              <a:t> words that are repeated – 1 Cor. 13 “Love”</a:t>
            </a:r>
            <a:br>
              <a:rPr lang="en-US" sz="3200" dirty="0">
                <a:solidFill>
                  <a:schemeClr val="bg1"/>
                </a:solidFill>
                <a:latin typeface="+mn-lt"/>
              </a:rPr>
            </a:br>
            <a:r>
              <a:rPr lang="en-US" sz="3200" dirty="0">
                <a:solidFill>
                  <a:schemeClr val="bg1"/>
                </a:solidFill>
                <a:latin typeface="+mn-lt"/>
              </a:rPr>
              <a:t>	- Look for cause and effect - ”If you love me (cause) then you will obey me (effect) John 14:15</a:t>
            </a:r>
            <a:br>
              <a:rPr lang="en-US" sz="3200" dirty="0">
                <a:solidFill>
                  <a:schemeClr val="bg1"/>
                </a:solidFill>
                <a:latin typeface="+mn-lt"/>
              </a:rPr>
            </a:br>
            <a:r>
              <a:rPr lang="en-US" sz="3200" dirty="0">
                <a:solidFill>
                  <a:schemeClr val="bg1"/>
                </a:solidFill>
                <a:latin typeface="+mn-lt"/>
              </a:rPr>
              <a:t>	Draw near to God (cause) and He will drawn near to you (effect) James 4:8</a:t>
            </a:r>
            <a:br>
              <a:rPr lang="en-US" sz="3200" dirty="0">
                <a:solidFill>
                  <a:schemeClr val="bg1"/>
                </a:solidFill>
                <a:latin typeface="+mn-lt"/>
              </a:rPr>
            </a:br>
            <a:r>
              <a:rPr lang="en-US" sz="3200" dirty="0">
                <a:solidFill>
                  <a:schemeClr val="bg1"/>
                </a:solidFill>
                <a:latin typeface="+mn-lt"/>
              </a:rPr>
              <a:t>	- Look for comparisons and contrasts in the passage.</a:t>
            </a:r>
            <a:br>
              <a:rPr lang="en-US" sz="3200" dirty="0">
                <a:solidFill>
                  <a:schemeClr val="bg1"/>
                </a:solidFill>
                <a:latin typeface="+mn-lt"/>
              </a:rPr>
            </a:br>
            <a:endParaRPr lang="en-US" sz="3200" dirty="0">
              <a:solidFill>
                <a:schemeClr val="bg1"/>
              </a:solidFill>
              <a:latin typeface="+mn-lt"/>
            </a:endParaRP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r>
              <a:rPr lang="en-US" sz="3200" dirty="0">
                <a:solidFill>
                  <a:srgbClr val="000000"/>
                </a:solidFill>
              </a:rPr>
              <a:t>Observation should not be done quickly, but carefully. </a:t>
            </a: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35526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0FED-F454-EF4C-B5FE-2740E4DCCB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D5BE7CE-DA84-9D49-8833-B9A72C54608E}"/>
              </a:ext>
            </a:extLst>
          </p:cNvPr>
          <p:cNvPicPr>
            <a:picLocks noGrp="1" noChangeAspect="1"/>
          </p:cNvPicPr>
          <p:nvPr>
            <p:ph idx="1"/>
          </p:nvPr>
        </p:nvPicPr>
        <p:blipFill>
          <a:blip r:embed="rId2"/>
          <a:stretch>
            <a:fillRect/>
          </a:stretch>
        </p:blipFill>
        <p:spPr>
          <a:xfrm>
            <a:off x="2298031" y="134113"/>
            <a:ext cx="7993048" cy="7638287"/>
          </a:xfrm>
        </p:spPr>
      </p:pic>
    </p:spTree>
    <p:extLst>
      <p:ext uri="{BB962C8B-B14F-4D97-AF65-F5344CB8AC3E}">
        <p14:creationId xmlns:p14="http://schemas.microsoft.com/office/powerpoint/2010/main" val="99151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17205" y="858043"/>
            <a:ext cx="11439904" cy="2798637"/>
          </a:xfrm>
        </p:spPr>
        <p:txBody>
          <a:bodyPr anchor="ctr">
            <a:noAutofit/>
          </a:bodyPr>
          <a:lstStyle/>
          <a:p>
            <a:pPr algn="l"/>
            <a:r>
              <a:rPr lang="en-US" sz="3200" b="1" dirty="0">
                <a:solidFill>
                  <a:schemeClr val="bg1"/>
                </a:solidFill>
                <a:latin typeface="+mn-lt"/>
              </a:rPr>
              <a:t>Step # 2 	Observation – What does the passage </a:t>
            </a:r>
            <a:r>
              <a:rPr lang="en-US" sz="3200" b="1" u="sng" dirty="0">
                <a:solidFill>
                  <a:schemeClr val="bg1"/>
                </a:solidFill>
                <a:latin typeface="+mn-lt"/>
              </a:rPr>
              <a:t>say</a:t>
            </a:r>
            <a:r>
              <a:rPr lang="en-US" sz="3200" b="1" dirty="0">
                <a:solidFill>
                  <a:schemeClr val="bg1"/>
                </a:solidFill>
                <a:latin typeface="+mn-lt"/>
              </a:rPr>
              <a:t>?</a:t>
            </a:r>
            <a:br>
              <a:rPr lang="en-US" sz="3200" b="1" dirty="0">
                <a:solidFill>
                  <a:schemeClr val="bg1"/>
                </a:solidFill>
                <a:latin typeface="+mn-lt"/>
              </a:rPr>
            </a:br>
            <a:r>
              <a:rPr lang="en-US" sz="3200" b="1" dirty="0">
                <a:solidFill>
                  <a:schemeClr val="bg1"/>
                </a:solidFill>
                <a:latin typeface="+mn-lt"/>
              </a:rPr>
              <a:t>	Asking. . .</a:t>
            </a:r>
            <a:br>
              <a:rPr lang="en-US" sz="3200" b="1" dirty="0">
                <a:solidFill>
                  <a:schemeClr val="bg1"/>
                </a:solidFill>
                <a:latin typeface="+mn-lt"/>
              </a:rPr>
            </a:br>
            <a:r>
              <a:rPr lang="en-US" sz="3200" b="1" dirty="0">
                <a:solidFill>
                  <a:schemeClr val="bg1"/>
                </a:solidFill>
                <a:latin typeface="+mn-lt"/>
              </a:rPr>
              <a:t>		 Who? </a:t>
            </a:r>
            <a:br>
              <a:rPr lang="en-US" sz="3200" b="1" dirty="0">
                <a:solidFill>
                  <a:schemeClr val="bg1"/>
                </a:solidFill>
                <a:latin typeface="+mn-lt"/>
              </a:rPr>
            </a:br>
            <a:r>
              <a:rPr lang="en-US" sz="3200" b="1" dirty="0">
                <a:solidFill>
                  <a:schemeClr val="bg1"/>
                </a:solidFill>
                <a:latin typeface="+mn-lt"/>
              </a:rPr>
              <a:t>		 What? </a:t>
            </a:r>
            <a:br>
              <a:rPr lang="en-US" sz="3200" b="1" dirty="0">
                <a:solidFill>
                  <a:schemeClr val="bg1"/>
                </a:solidFill>
                <a:latin typeface="+mn-lt"/>
              </a:rPr>
            </a:br>
            <a:r>
              <a:rPr lang="en-US" sz="3200" b="1" dirty="0">
                <a:solidFill>
                  <a:schemeClr val="bg1"/>
                </a:solidFill>
                <a:latin typeface="+mn-lt"/>
              </a:rPr>
              <a:t>		 Where?  </a:t>
            </a:r>
            <a:br>
              <a:rPr lang="en-US" sz="3200" b="1" dirty="0">
                <a:solidFill>
                  <a:schemeClr val="bg1"/>
                </a:solidFill>
                <a:latin typeface="+mn-lt"/>
              </a:rPr>
            </a:br>
            <a:r>
              <a:rPr lang="en-US" sz="3200" b="1" dirty="0">
                <a:solidFill>
                  <a:schemeClr val="bg1"/>
                </a:solidFill>
                <a:latin typeface="+mn-lt"/>
              </a:rPr>
              <a:t>		 When?   </a:t>
            </a:r>
            <a:br>
              <a:rPr lang="en-US" sz="3200" b="1" dirty="0">
                <a:solidFill>
                  <a:schemeClr val="bg1"/>
                </a:solidFill>
                <a:latin typeface="+mn-lt"/>
              </a:rPr>
            </a:br>
            <a:r>
              <a:rPr lang="en-US" sz="3200" b="1" dirty="0">
                <a:solidFill>
                  <a:schemeClr val="bg1"/>
                </a:solidFill>
                <a:latin typeface="+mn-lt"/>
              </a:rPr>
              <a:t>		 How?</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pic>
        <p:nvPicPr>
          <p:cNvPr id="4" name="Picture 3">
            <a:extLst>
              <a:ext uri="{FF2B5EF4-FFF2-40B4-BE49-F238E27FC236}">
                <a16:creationId xmlns:a16="http://schemas.microsoft.com/office/drawing/2014/main" id="{8FC73358-9B81-8F4A-A438-DBB190A65FCC}"/>
              </a:ext>
            </a:extLst>
          </p:cNvPr>
          <p:cNvPicPr>
            <a:picLocks noChangeAspect="1"/>
          </p:cNvPicPr>
          <p:nvPr/>
        </p:nvPicPr>
        <p:blipFill>
          <a:blip r:embed="rId4"/>
          <a:stretch>
            <a:fillRect/>
          </a:stretch>
        </p:blipFill>
        <p:spPr>
          <a:xfrm>
            <a:off x="8018286" y="1547745"/>
            <a:ext cx="3564114" cy="2376076"/>
          </a:xfrm>
          <a:prstGeom prst="rect">
            <a:avLst/>
          </a:prstGeom>
        </p:spPr>
      </p:pic>
    </p:spTree>
    <p:extLst>
      <p:ext uri="{BB962C8B-B14F-4D97-AF65-F5344CB8AC3E}">
        <p14:creationId xmlns:p14="http://schemas.microsoft.com/office/powerpoint/2010/main" val="253765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17205" y="1169407"/>
            <a:ext cx="11439904" cy="2798637"/>
          </a:xfrm>
        </p:spPr>
        <p:txBody>
          <a:bodyPr anchor="ctr">
            <a:noAutofit/>
          </a:bodyPr>
          <a:lstStyle/>
          <a:p>
            <a:pPr algn="l"/>
            <a:r>
              <a:rPr lang="en-US" sz="3200" b="1" dirty="0">
                <a:solidFill>
                  <a:schemeClr val="bg1"/>
                </a:solidFill>
                <a:latin typeface="+mn-lt"/>
              </a:rPr>
              <a:t>Step # 3 – Interpretation – What does the passage </a:t>
            </a:r>
            <a:r>
              <a:rPr lang="en-US" sz="3200" b="1" u="sng" dirty="0">
                <a:solidFill>
                  <a:schemeClr val="bg1"/>
                </a:solidFill>
                <a:latin typeface="+mn-lt"/>
              </a:rPr>
              <a:t>mean</a:t>
            </a:r>
            <a:r>
              <a:rPr lang="en-US" sz="3200" b="1" dirty="0">
                <a:solidFill>
                  <a:schemeClr val="bg1"/>
                </a:solidFill>
                <a:latin typeface="+mn-lt"/>
              </a:rPr>
              <a:t>?</a:t>
            </a:r>
            <a:br>
              <a:rPr lang="en-US" sz="3200" b="1" dirty="0">
                <a:solidFill>
                  <a:schemeClr val="bg1"/>
                </a:solidFill>
                <a:latin typeface="+mn-lt"/>
              </a:rPr>
            </a:br>
            <a:br>
              <a:rPr lang="en-US" sz="3200" b="1" dirty="0">
                <a:solidFill>
                  <a:schemeClr val="bg1"/>
                </a:solidFill>
                <a:latin typeface="+mn-lt"/>
              </a:rPr>
            </a:br>
            <a:r>
              <a:rPr lang="en-US" sz="3200" b="1" dirty="0">
                <a:solidFill>
                  <a:schemeClr val="bg1"/>
                </a:solidFill>
                <a:latin typeface="+mn-lt"/>
              </a:rPr>
              <a:t>	</a:t>
            </a:r>
            <a:r>
              <a:rPr lang="en-US" sz="3200" u="sng" dirty="0">
                <a:solidFill>
                  <a:schemeClr val="bg1"/>
                </a:solidFill>
                <a:latin typeface="+mn-lt"/>
              </a:rPr>
              <a:t>Principle</a:t>
            </a:r>
            <a:r>
              <a:rPr lang="en-US" sz="3200" dirty="0">
                <a:solidFill>
                  <a:schemeClr val="bg1"/>
                </a:solidFill>
                <a:latin typeface="+mn-lt"/>
              </a:rPr>
              <a:t> – Seek to understand what the author ‘s main thought is in the passage, not what we want it to mean.</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	</a:t>
            </a:r>
            <a:r>
              <a:rPr lang="en-US" sz="3200" u="sng" dirty="0">
                <a:solidFill>
                  <a:schemeClr val="bg1"/>
                </a:solidFill>
                <a:latin typeface="+mn-lt"/>
              </a:rPr>
              <a:t>Principle</a:t>
            </a:r>
            <a:r>
              <a:rPr lang="en-US" sz="3200" dirty="0">
                <a:solidFill>
                  <a:schemeClr val="bg1"/>
                </a:solidFill>
                <a:latin typeface="+mn-lt"/>
              </a:rPr>
              <a:t> - There is only </a:t>
            </a:r>
            <a:r>
              <a:rPr lang="en-US" sz="3200" u="sng" dirty="0">
                <a:solidFill>
                  <a:schemeClr val="bg1"/>
                </a:solidFill>
                <a:latin typeface="+mn-lt"/>
              </a:rPr>
              <a:t>one</a:t>
            </a:r>
            <a:r>
              <a:rPr lang="en-US" sz="3200" dirty="0">
                <a:solidFill>
                  <a:schemeClr val="bg1"/>
                </a:solidFill>
                <a:latin typeface="+mn-lt"/>
              </a:rPr>
              <a:t> meaning to a passage or text which is consistent with the verses surrounding the passage you are looking at. </a:t>
            </a:r>
            <a:br>
              <a:rPr lang="en-US" sz="3200" dirty="0">
                <a:solidFill>
                  <a:schemeClr val="bg1"/>
                </a:solidFill>
                <a:latin typeface="+mn-lt"/>
              </a:rPr>
            </a:br>
            <a:r>
              <a:rPr lang="en-US" sz="3200" dirty="0">
                <a:solidFill>
                  <a:schemeClr val="bg1"/>
                </a:solidFill>
                <a:latin typeface="+mn-lt"/>
              </a:rPr>
              <a:t>	</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r>
              <a:rPr lang="en-US" sz="3200" dirty="0">
                <a:solidFill>
                  <a:srgbClr val="000000"/>
                </a:solidFill>
              </a:rPr>
              <a:t>Beware of taking or pulling verses out of their original context. </a:t>
            </a: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385450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17205" y="1010039"/>
            <a:ext cx="11439904" cy="2798637"/>
          </a:xfrm>
        </p:spPr>
        <p:txBody>
          <a:bodyPr anchor="ctr">
            <a:noAutofit/>
          </a:bodyPr>
          <a:lstStyle/>
          <a:p>
            <a:pPr algn="l"/>
            <a:r>
              <a:rPr lang="en-US" sz="3200" b="1" dirty="0">
                <a:solidFill>
                  <a:schemeClr val="bg1"/>
                </a:solidFill>
                <a:latin typeface="+mn-lt"/>
              </a:rPr>
              <a:t>Step # 3 – Interpretation – What does the passage </a:t>
            </a:r>
            <a:r>
              <a:rPr lang="en-US" sz="3200" b="1" u="sng" dirty="0">
                <a:solidFill>
                  <a:schemeClr val="bg1"/>
                </a:solidFill>
                <a:latin typeface="+mn-lt"/>
              </a:rPr>
              <a:t>mean</a:t>
            </a:r>
            <a:r>
              <a:rPr lang="en-US" sz="3200" b="1" dirty="0">
                <a:solidFill>
                  <a:schemeClr val="bg1"/>
                </a:solidFill>
                <a:latin typeface="+mn-lt"/>
              </a:rPr>
              <a:t>?</a:t>
            </a:r>
            <a:br>
              <a:rPr lang="en-US" sz="3200" b="1" dirty="0">
                <a:solidFill>
                  <a:schemeClr val="bg1"/>
                </a:solidFill>
                <a:latin typeface="+mn-lt"/>
              </a:rPr>
            </a:br>
            <a:br>
              <a:rPr lang="en-US" sz="3200" b="1" dirty="0">
                <a:solidFill>
                  <a:schemeClr val="bg1"/>
                </a:solidFill>
                <a:latin typeface="+mn-lt"/>
              </a:rPr>
            </a:br>
            <a:r>
              <a:rPr lang="en-US" sz="3200" b="1" dirty="0">
                <a:solidFill>
                  <a:schemeClr val="bg1"/>
                </a:solidFill>
                <a:latin typeface="+mn-lt"/>
              </a:rPr>
              <a:t>	</a:t>
            </a:r>
            <a:r>
              <a:rPr lang="en-US" sz="3200" dirty="0">
                <a:solidFill>
                  <a:schemeClr val="bg1"/>
                </a:solidFill>
                <a:latin typeface="+mn-lt"/>
              </a:rPr>
              <a:t>- Context - Look at the passage and surrounding verses.</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	- Cross-references – Let Scripture interpret Scripture. </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	- Interpret Scripture literally (unless there is good reason not to. (Example figurative language – Isaiah 55:12)</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	- Culture – look at it from the author’s culture not ours.</a:t>
            </a: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endParaRPr lang="en-US" sz="3200" dirty="0">
              <a:solidFill>
                <a:srgbClr val="000000"/>
              </a:solidFill>
            </a:endParaRP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312435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B7C3D7CC-5BC3-834E-9C76-BC8015806029}"/>
              </a:ext>
            </a:extLst>
          </p:cNvPr>
          <p:cNvSpPr>
            <a:spLocks noGrp="1"/>
          </p:cNvSpPr>
          <p:nvPr>
            <p:ph type="ctrTitle"/>
          </p:nvPr>
        </p:nvSpPr>
        <p:spPr>
          <a:xfrm>
            <a:off x="317205" y="1101439"/>
            <a:ext cx="11439904" cy="2798637"/>
          </a:xfrm>
        </p:spPr>
        <p:txBody>
          <a:bodyPr anchor="ctr">
            <a:noAutofit/>
          </a:bodyPr>
          <a:lstStyle/>
          <a:p>
            <a:pPr algn="l"/>
            <a:r>
              <a:rPr lang="en-US" sz="3200" b="1" dirty="0">
                <a:solidFill>
                  <a:schemeClr val="bg1"/>
                </a:solidFill>
                <a:latin typeface="+mn-lt"/>
              </a:rPr>
              <a:t>Step # 4 Application – How do I apply God’s truth to my everyday life?</a:t>
            </a:r>
            <a:br>
              <a:rPr lang="en-US" sz="3200" b="1" dirty="0">
                <a:solidFill>
                  <a:schemeClr val="bg1"/>
                </a:solidFill>
                <a:latin typeface="+mn-lt"/>
              </a:rPr>
            </a:br>
            <a:r>
              <a:rPr lang="en-US" sz="3200" b="1" dirty="0">
                <a:solidFill>
                  <a:schemeClr val="bg1"/>
                </a:solidFill>
                <a:latin typeface="+mn-lt"/>
              </a:rPr>
              <a:t>	</a:t>
            </a:r>
            <a:r>
              <a:rPr lang="en-US" sz="3200" dirty="0">
                <a:solidFill>
                  <a:schemeClr val="bg1"/>
                </a:solidFill>
                <a:latin typeface="+mn-lt"/>
              </a:rPr>
              <a:t>- How do I live God’s Word out in the “here and now” in my family? Marriage? Work place? Church  environment? Personal spiritual growth?  Circumstances of life? </a:t>
            </a:r>
            <a:br>
              <a:rPr lang="en-US" sz="3200" dirty="0">
                <a:solidFill>
                  <a:schemeClr val="bg1"/>
                </a:solidFill>
                <a:latin typeface="+mn-lt"/>
              </a:rPr>
            </a:br>
            <a:br>
              <a:rPr lang="en-US" sz="3200" dirty="0">
                <a:solidFill>
                  <a:schemeClr val="bg1"/>
                </a:solidFill>
                <a:latin typeface="+mn-lt"/>
              </a:rPr>
            </a:br>
            <a:r>
              <a:rPr lang="en-US" sz="3200" dirty="0">
                <a:solidFill>
                  <a:schemeClr val="bg1"/>
                </a:solidFill>
                <a:latin typeface="+mn-lt"/>
              </a:rPr>
              <a:t>If all we do is </a:t>
            </a:r>
            <a:r>
              <a:rPr lang="en-US" sz="3200" u="sng" dirty="0">
                <a:solidFill>
                  <a:schemeClr val="bg1"/>
                </a:solidFill>
                <a:latin typeface="+mn-lt"/>
              </a:rPr>
              <a:t>OBSERVE</a:t>
            </a:r>
            <a:r>
              <a:rPr lang="en-US" sz="3200" dirty="0">
                <a:solidFill>
                  <a:schemeClr val="bg1"/>
                </a:solidFill>
                <a:latin typeface="+mn-lt"/>
              </a:rPr>
              <a:t> God’s Word and </a:t>
            </a:r>
            <a:r>
              <a:rPr lang="en-US" sz="3200" u="sng" dirty="0">
                <a:solidFill>
                  <a:schemeClr val="bg1"/>
                </a:solidFill>
                <a:latin typeface="+mn-lt"/>
              </a:rPr>
              <a:t>INTERPRET</a:t>
            </a:r>
            <a:r>
              <a:rPr lang="en-US" sz="3200" dirty="0">
                <a:solidFill>
                  <a:schemeClr val="bg1"/>
                </a:solidFill>
                <a:latin typeface="+mn-lt"/>
              </a:rPr>
              <a:t> God’s Word but don’t </a:t>
            </a:r>
            <a:r>
              <a:rPr lang="en-US" sz="3200" u="sng" dirty="0">
                <a:solidFill>
                  <a:schemeClr val="bg1"/>
                </a:solidFill>
                <a:latin typeface="+mn-lt"/>
              </a:rPr>
              <a:t>APPLY</a:t>
            </a:r>
            <a:r>
              <a:rPr lang="en-US" sz="3200" dirty="0">
                <a:solidFill>
                  <a:schemeClr val="bg1"/>
                </a:solidFill>
                <a:latin typeface="+mn-lt"/>
              </a:rPr>
              <a:t> God’s Word then true internal and external transformation will not occur.</a:t>
            </a:r>
            <a:br>
              <a:rPr lang="en-US" sz="3200" dirty="0">
                <a:solidFill>
                  <a:schemeClr val="bg1"/>
                </a:solidFill>
                <a:latin typeface="+mn-lt"/>
              </a:rPr>
            </a:br>
            <a:endParaRPr lang="en-US" sz="3200" dirty="0">
              <a:solidFill>
                <a:schemeClr val="bg1"/>
              </a:solidFill>
              <a:latin typeface="+mn-lt"/>
            </a:endParaRPr>
          </a:p>
        </p:txBody>
      </p:sp>
      <p:sp>
        <p:nvSpPr>
          <p:cNvPr id="3" name="Subtitle 2">
            <a:extLst>
              <a:ext uri="{FF2B5EF4-FFF2-40B4-BE49-F238E27FC236}">
                <a16:creationId xmlns:a16="http://schemas.microsoft.com/office/drawing/2014/main" id="{AAB6307C-6C02-8C47-980D-1202B8D7C7E6}"/>
              </a:ext>
            </a:extLst>
          </p:cNvPr>
          <p:cNvSpPr>
            <a:spLocks noGrp="1"/>
          </p:cNvSpPr>
          <p:nvPr>
            <p:ph type="subTitle" idx="1"/>
          </p:nvPr>
        </p:nvSpPr>
        <p:spPr>
          <a:xfrm>
            <a:off x="317205" y="5005137"/>
            <a:ext cx="8202907" cy="1602176"/>
          </a:xfrm>
        </p:spPr>
        <p:txBody>
          <a:bodyPr anchor="t">
            <a:noAutofit/>
          </a:bodyPr>
          <a:lstStyle/>
          <a:p>
            <a:pPr marL="342900" indent="-342900" algn="l">
              <a:buAutoNum type="arabicPeriod"/>
            </a:pPr>
            <a:r>
              <a:rPr lang="en-US" sz="3200" dirty="0">
                <a:solidFill>
                  <a:srgbClr val="000000"/>
                </a:solidFill>
              </a:rPr>
              <a:t>Unlike </a:t>
            </a:r>
            <a:r>
              <a:rPr lang="en-US" sz="3200" u="sng" dirty="0">
                <a:solidFill>
                  <a:srgbClr val="000000"/>
                </a:solidFill>
              </a:rPr>
              <a:t>Interpretation</a:t>
            </a:r>
            <a:r>
              <a:rPr lang="en-US" sz="3200" dirty="0">
                <a:solidFill>
                  <a:srgbClr val="000000"/>
                </a:solidFill>
              </a:rPr>
              <a:t> which has only </a:t>
            </a:r>
            <a:r>
              <a:rPr lang="en-US" sz="3200" u="sng" dirty="0">
                <a:solidFill>
                  <a:srgbClr val="000000"/>
                </a:solidFill>
              </a:rPr>
              <a:t>one</a:t>
            </a:r>
            <a:r>
              <a:rPr lang="en-US" sz="3200" dirty="0">
                <a:solidFill>
                  <a:srgbClr val="000000"/>
                </a:solidFill>
              </a:rPr>
              <a:t> main meaning, </a:t>
            </a:r>
            <a:r>
              <a:rPr lang="en-US" sz="3200" u="sng" dirty="0">
                <a:solidFill>
                  <a:srgbClr val="000000"/>
                </a:solidFill>
              </a:rPr>
              <a:t>Application</a:t>
            </a:r>
            <a:r>
              <a:rPr lang="en-US" sz="3200" dirty="0">
                <a:solidFill>
                  <a:srgbClr val="000000"/>
                </a:solidFill>
              </a:rPr>
              <a:t> can have </a:t>
            </a:r>
            <a:r>
              <a:rPr lang="en-US" sz="3200" u="sng" dirty="0">
                <a:solidFill>
                  <a:srgbClr val="000000"/>
                </a:solidFill>
              </a:rPr>
              <a:t>numerous</a:t>
            </a:r>
            <a:r>
              <a:rPr lang="en-US" sz="3200" dirty="0">
                <a:solidFill>
                  <a:srgbClr val="000000"/>
                </a:solidFill>
              </a:rPr>
              <a:t> meanings.</a:t>
            </a:r>
          </a:p>
        </p:txBody>
      </p:sp>
      <p:pic>
        <p:nvPicPr>
          <p:cNvPr id="10" name="Picture 9" descr="C:\Users\Craig.MARANATHA\Desktop\Equip-H-CMYK-hi.jpg">
            <a:extLst>
              <a:ext uri="{FF2B5EF4-FFF2-40B4-BE49-F238E27FC236}">
                <a16:creationId xmlns:a16="http://schemas.microsoft.com/office/drawing/2014/main" id="{9EC40B68-418B-F44E-849E-D765AF3AA6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2" y="5187857"/>
            <a:ext cx="3381375" cy="1267460"/>
          </a:xfrm>
          <a:prstGeom prst="rect">
            <a:avLst/>
          </a:prstGeom>
          <a:noFill/>
          <a:ln>
            <a:noFill/>
          </a:ln>
        </p:spPr>
      </p:pic>
    </p:spTree>
    <p:extLst>
      <p:ext uri="{BB962C8B-B14F-4D97-AF65-F5344CB8AC3E}">
        <p14:creationId xmlns:p14="http://schemas.microsoft.com/office/powerpoint/2010/main" val="2569160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130</Words>
  <Application>Microsoft Macintosh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Practical Steps for Sermon  Preparation and Presentation</vt:lpstr>
      <vt:lpstr>Step # 1  Preparing your heart  -Be in prayer.  -Be in His Word.  -Live a life of willful submission to God.  -Ask for the Holy Spirit’s guidance as you study God’s Word.  “Lord fill up my cup with your word and wisdom as I worship       you.”  </vt:lpstr>
      <vt:lpstr>Step # 2  Observation – What does the passage say?  As the Lord lays a passage of His Word on your heart to preach or teach, begin by reading it as many times as you can.        Mark 5: 21-34 &amp; James 1:1-12 </vt:lpstr>
      <vt:lpstr>Step # 2 – Observation – what does the passage say?  - Circle key words  Underline words that are repeated – 1 Cor. 13 “Love”  - Look for cause and effect - ”If you love me (cause) then you will obey me (effect) John 14:15  Draw near to God (cause) and He will drawn near to you (effect) James 4:8  - Look for comparisons and contrasts in the passage. </vt:lpstr>
      <vt:lpstr>PowerPoint Presentation</vt:lpstr>
      <vt:lpstr>Step # 2  Observation – What does the passage say?  Asking. . .    Who?     What?     Where?      When?       How?</vt:lpstr>
      <vt:lpstr>Step # 3 – Interpretation – What does the passage mean?   Principle – Seek to understand what the author ‘s main thought is in the passage, not what we want it to mean.   Principle - There is only one meaning to a passage or text which is consistent with the verses surrounding the passage you are looking at.   </vt:lpstr>
      <vt:lpstr>Step # 3 – Interpretation – What does the passage mean?   - Context - Look at the passage and surrounding verses.   - Cross-references – Let Scripture interpret Scripture.    - Interpret Scripture literally (unless there is good reason not to. (Example figurative language – Isaiah 55:12)   - Culture – look at it from the author’s culture not ours.</vt:lpstr>
      <vt:lpstr>Step # 4 Application – How do I apply God’s truth to my everyday life?  - How do I live God’s Word out in the “here and now” in my family? Marriage? Work place? Church  environment? Personal spiritual growth?  Circumstances of life?   If all we do is OBSERVE God’s Word and INTERPRET God’s Word but don’t APPLY God’s Word then true internal and external transformation will not occur. </vt:lpstr>
      <vt:lpstr>      What is the ultimate goal in sermon         preparation and presentation?  “God is most glorified in us, when we are most satisfied in Him.”           - John Piper.   Your life is empowered to bring glory to God.  The church is equipped to grow and make disciples giving  glory to God. Eph. 4:12; 2 Tim. 2:15; 3:16-17</vt:lpstr>
      <vt:lpstr>        Outlining a Sermon   Text: Mark 5:21-35 &amp; James 1:1-12 Title -  Big Idea -  Main Point # 1   Main Point # 2  Main Point # 3</vt:lpstr>
      <vt:lpstr>       Presentation of your Message   -Be yourself-   -Be passionate -   -Gestures – hands, eye contact, facial  -Voice Quality  -Movement &amp; Posture  -Transitions from one main point to another</vt:lpstr>
      <vt:lpstr>        Presentation of your message   -Beware you don’t preach/teach too long.  -Beware of having too many points  -Beware of using big terms  -Find a balance between being serious and using       humor  </vt:lpstr>
      <vt:lpstr>             Use illustrations, stories, testimonies,        or object lessons in your message   - Capture their attention with a story.  Let the Word capture  their heart.  - Use an illustration/story/testimony/object lesson to help  sum up a point you are making.  - Calling your people to respond specifically to an area of  obedience.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Steps for Sermon Preparation and Presentation</dc:title>
  <dc:creator>Craig Peters</dc:creator>
  <cp:lastModifiedBy>Craig Peters</cp:lastModifiedBy>
  <cp:revision>21</cp:revision>
  <dcterms:created xsi:type="dcterms:W3CDTF">2019-04-24T13:04:08Z</dcterms:created>
  <dcterms:modified xsi:type="dcterms:W3CDTF">2019-04-25T11:31:13Z</dcterms:modified>
</cp:coreProperties>
</file>